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charset="1" panose="020B0504020202020204"/>
      <p:regular r:id="rId10"/>
    </p:embeddedFont>
    <p:embeddedFont>
      <p:font typeface="Helvetica Bold" charset="1" panose="020B0704020202030204"/>
      <p:regular r:id="rId11"/>
    </p:embeddedFont>
    <p:embeddedFont>
      <p:font typeface="Helvetica Italics" charset="1" panose="020B0504020202090204"/>
      <p:regular r:id="rId12"/>
    </p:embeddedFont>
    <p:embeddedFont>
      <p:font typeface="Helvetica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525357" y="3358981"/>
            <a:ext cx="13533120" cy="1491996"/>
          </a:xfrm>
          <a:prstGeom prst="rect">
            <a:avLst/>
          </a:prstGeom>
        </p:spPr>
        <p:txBody>
          <a:bodyPr anchor="t" rtlCol="false" tIns="0" lIns="0" bIns="0" rIns="0">
            <a:spAutoFit/>
          </a:bodyPr>
          <a:lstStyle/>
          <a:p>
            <a:pPr algn="ctr">
              <a:lnSpc>
                <a:spcPts val="5832"/>
              </a:lnSpc>
            </a:pPr>
            <a:r>
              <a:rPr lang="en-US" sz="5400">
                <a:solidFill>
                  <a:srgbClr val="FFFFFF"/>
                </a:solidFill>
                <a:latin typeface="Montserrat Bold"/>
              </a:rPr>
              <a:t>UTS Back-end Programming</a:t>
            </a:r>
          </a:p>
          <a:p>
            <a:pPr algn="ctr">
              <a:lnSpc>
                <a:spcPts val="5832"/>
              </a:lnSpc>
            </a:pPr>
            <a:r>
              <a:rPr lang="en-US" sz="5400">
                <a:solidFill>
                  <a:srgbClr val="FFFFFF"/>
                </a:solidFill>
                <a:latin typeface="Montserrat Bold"/>
              </a:rPr>
              <a:t>SPICITE : Spice Shop Website</a:t>
            </a:r>
          </a:p>
        </p:txBody>
      </p:sp>
      <p:sp>
        <p:nvSpPr>
          <p:cNvPr name="TextBox 4" id="4"/>
          <p:cNvSpPr txBox="true"/>
          <p:nvPr/>
        </p:nvSpPr>
        <p:spPr>
          <a:xfrm rot="0">
            <a:off x="2525356" y="5589797"/>
            <a:ext cx="13398650" cy="1931769"/>
          </a:xfrm>
          <a:prstGeom prst="rect">
            <a:avLst/>
          </a:prstGeom>
        </p:spPr>
        <p:txBody>
          <a:bodyPr anchor="t" rtlCol="false" tIns="0" lIns="0" bIns="0" rIns="0">
            <a:spAutoFit/>
          </a:bodyPr>
          <a:lstStyle/>
          <a:p>
            <a:pPr algn="ctr">
              <a:lnSpc>
                <a:spcPts val="3776"/>
              </a:lnSpc>
            </a:pPr>
            <a:r>
              <a:rPr lang="en-US" sz="3884">
                <a:solidFill>
                  <a:srgbClr val="FFFFFF"/>
                </a:solidFill>
                <a:latin typeface="Montserrat"/>
              </a:rPr>
              <a:t>Kelompok 1:</a:t>
            </a:r>
          </a:p>
          <a:p>
            <a:pPr algn="ctr">
              <a:lnSpc>
                <a:spcPts val="3776"/>
              </a:lnSpc>
            </a:pPr>
            <a:r>
              <a:rPr lang="en-US" sz="3884">
                <a:solidFill>
                  <a:srgbClr val="FFFFFF"/>
                </a:solidFill>
                <a:latin typeface="Montserrat"/>
              </a:rPr>
              <a:t>Henokh Mikhael Kristiantan (535220154)</a:t>
            </a:r>
          </a:p>
          <a:p>
            <a:pPr algn="ctr">
              <a:lnSpc>
                <a:spcPts val="3776"/>
              </a:lnSpc>
            </a:pPr>
            <a:r>
              <a:rPr lang="en-US" sz="3884">
                <a:solidFill>
                  <a:srgbClr val="FFFFFF"/>
                </a:solidFill>
                <a:latin typeface="Montserrat"/>
              </a:rPr>
              <a:t>Hans Christian Handoto (535220159)</a:t>
            </a:r>
          </a:p>
          <a:p>
            <a:pPr algn="ctr">
              <a:lnSpc>
                <a:spcPts val="3776"/>
              </a:lnSpc>
            </a:pPr>
            <a:r>
              <a:rPr lang="en-US" sz="3885">
                <a:solidFill>
                  <a:srgbClr val="FFFFFF"/>
                </a:solidFill>
                <a:latin typeface="Montserrat"/>
              </a:rPr>
              <a:t>Novandry Aprilian (535220165)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35517"/>
            <a:ext cx="18288000" cy="9704507"/>
          </a:xfrm>
          <a:custGeom>
            <a:avLst/>
            <a:gdLst/>
            <a:ahLst/>
            <a:cxnLst/>
            <a:rect r="r" b="b" t="t" l="l"/>
            <a:pathLst>
              <a:path h="9704507" w="18288000">
                <a:moveTo>
                  <a:pt x="0" y="0"/>
                </a:moveTo>
                <a:lnTo>
                  <a:pt x="18288000" y="0"/>
                </a:lnTo>
                <a:lnTo>
                  <a:pt x="18288000" y="9704506"/>
                </a:lnTo>
                <a:lnTo>
                  <a:pt x="0" y="9704506"/>
                </a:lnTo>
                <a:lnTo>
                  <a:pt x="0" y="0"/>
                </a:lnTo>
                <a:close/>
              </a:path>
            </a:pathLst>
          </a:custGeom>
          <a:blipFill>
            <a:blip r:embed="rId2"/>
            <a:stretch>
              <a:fillRect l="0" t="0" r="0" b="-6002"/>
            </a:stretch>
          </a:blipFill>
        </p:spPr>
      </p:sp>
      <p:sp>
        <p:nvSpPr>
          <p:cNvPr name="TextBox 3" id="3"/>
          <p:cNvSpPr txBox="true"/>
          <p:nvPr/>
        </p:nvSpPr>
        <p:spPr>
          <a:xfrm rot="0">
            <a:off x="2026884" y="156210"/>
            <a:ext cx="14234232"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Form Insight Tersambung ke MongoDb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6" y="1772682"/>
            <a:ext cx="8282799" cy="3830471"/>
          </a:xfrm>
          <a:custGeom>
            <a:avLst/>
            <a:gdLst/>
            <a:ahLst/>
            <a:cxnLst/>
            <a:rect r="r" b="b" t="t" l="l"/>
            <a:pathLst>
              <a:path h="3830471" w="8282799">
                <a:moveTo>
                  <a:pt x="0" y="0"/>
                </a:moveTo>
                <a:lnTo>
                  <a:pt x="8282799" y="0"/>
                </a:lnTo>
                <a:lnTo>
                  <a:pt x="8282799" y="3830471"/>
                </a:lnTo>
                <a:lnTo>
                  <a:pt x="0" y="3830471"/>
                </a:lnTo>
                <a:lnTo>
                  <a:pt x="0" y="0"/>
                </a:lnTo>
                <a:close/>
              </a:path>
            </a:pathLst>
          </a:custGeom>
          <a:blipFill>
            <a:blip r:embed="rId2"/>
            <a:stretch>
              <a:fillRect l="0" t="0" r="0" b="0"/>
            </a:stretch>
          </a:blipFill>
        </p:spPr>
      </p:sp>
      <p:sp>
        <p:nvSpPr>
          <p:cNvPr name="Freeform 3" id="3"/>
          <p:cNvSpPr/>
          <p:nvPr/>
        </p:nvSpPr>
        <p:spPr>
          <a:xfrm flipH="false" flipV="false" rot="0">
            <a:off x="1391406" y="5888903"/>
            <a:ext cx="8282799" cy="3919115"/>
          </a:xfrm>
          <a:custGeom>
            <a:avLst/>
            <a:gdLst/>
            <a:ahLst/>
            <a:cxnLst/>
            <a:rect r="r" b="b" t="t" l="l"/>
            <a:pathLst>
              <a:path h="3919115" w="8282799">
                <a:moveTo>
                  <a:pt x="0" y="0"/>
                </a:moveTo>
                <a:lnTo>
                  <a:pt x="8282799" y="0"/>
                </a:lnTo>
                <a:lnTo>
                  <a:pt x="8282799" y="3919115"/>
                </a:lnTo>
                <a:lnTo>
                  <a:pt x="0" y="3919115"/>
                </a:lnTo>
                <a:lnTo>
                  <a:pt x="0" y="0"/>
                </a:lnTo>
                <a:close/>
              </a:path>
            </a:pathLst>
          </a:custGeom>
          <a:blipFill>
            <a:blip r:embed="rId3"/>
            <a:stretch>
              <a:fillRect l="0" t="0" r="0" b="0"/>
            </a:stretch>
          </a:blipFill>
        </p:spPr>
      </p:sp>
      <p:sp>
        <p:nvSpPr>
          <p:cNvPr name="Freeform 4" id="4"/>
          <p:cNvSpPr/>
          <p:nvPr/>
        </p:nvSpPr>
        <p:spPr>
          <a:xfrm flipH="false" flipV="false" rot="0">
            <a:off x="10003531" y="4011408"/>
            <a:ext cx="7665774" cy="3754991"/>
          </a:xfrm>
          <a:custGeom>
            <a:avLst/>
            <a:gdLst/>
            <a:ahLst/>
            <a:cxnLst/>
            <a:rect r="r" b="b" t="t" l="l"/>
            <a:pathLst>
              <a:path h="3754991" w="7665774">
                <a:moveTo>
                  <a:pt x="0" y="0"/>
                </a:moveTo>
                <a:lnTo>
                  <a:pt x="7665774" y="0"/>
                </a:lnTo>
                <a:lnTo>
                  <a:pt x="7665774" y="3754990"/>
                </a:lnTo>
                <a:lnTo>
                  <a:pt x="0" y="3754990"/>
                </a:lnTo>
                <a:lnTo>
                  <a:pt x="0" y="0"/>
                </a:lnTo>
                <a:close/>
              </a:path>
            </a:pathLst>
          </a:custGeom>
          <a:blipFill>
            <a:blip r:embed="rId4"/>
            <a:stretch>
              <a:fillRect l="0" t="0" r="0" b="0"/>
            </a:stretch>
          </a:blipFill>
        </p:spPr>
      </p:sp>
      <p:sp>
        <p:nvSpPr>
          <p:cNvPr name="TextBox 5" id="5"/>
          <p:cNvSpPr txBox="true"/>
          <p:nvPr/>
        </p:nvSpPr>
        <p:spPr>
          <a:xfrm rot="0">
            <a:off x="2263854" y="611505"/>
            <a:ext cx="13760291" cy="872490"/>
          </a:xfrm>
          <a:prstGeom prst="rect">
            <a:avLst/>
          </a:prstGeom>
        </p:spPr>
        <p:txBody>
          <a:bodyPr anchor="t" rtlCol="false" tIns="0" lIns="0" bIns="0" rIns="0">
            <a:spAutoFit/>
          </a:bodyPr>
          <a:lstStyle/>
          <a:p>
            <a:pPr algn="ctr">
              <a:lnSpc>
                <a:spcPts val="6480"/>
              </a:lnSpc>
              <a:spcBef>
                <a:spcPct val="0"/>
              </a:spcBef>
            </a:pPr>
            <a:r>
              <a:rPr lang="en-US" sz="6000">
                <a:solidFill>
                  <a:srgbClr val="000000"/>
                </a:solidFill>
                <a:latin typeface="Helvetica Bold"/>
              </a:rPr>
              <a:t>Tampilan Login, Sign Up dan Account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87" y="952778"/>
            <a:ext cx="18179113" cy="9700137"/>
          </a:xfrm>
          <a:custGeom>
            <a:avLst/>
            <a:gdLst/>
            <a:ahLst/>
            <a:cxnLst/>
            <a:rect r="r" b="b" t="t" l="l"/>
            <a:pathLst>
              <a:path h="9700137" w="18179113">
                <a:moveTo>
                  <a:pt x="0" y="0"/>
                </a:moveTo>
                <a:lnTo>
                  <a:pt x="18179113" y="0"/>
                </a:lnTo>
                <a:lnTo>
                  <a:pt x="18179113" y="9700137"/>
                </a:lnTo>
                <a:lnTo>
                  <a:pt x="0" y="9700137"/>
                </a:lnTo>
                <a:lnTo>
                  <a:pt x="0" y="0"/>
                </a:lnTo>
                <a:close/>
              </a:path>
            </a:pathLst>
          </a:custGeom>
          <a:blipFill>
            <a:blip r:embed="rId2"/>
            <a:stretch>
              <a:fillRect l="-727" t="-3911" r="0" b="0"/>
            </a:stretch>
          </a:blipFill>
        </p:spPr>
      </p:sp>
      <p:sp>
        <p:nvSpPr>
          <p:cNvPr name="TextBox 3" id="3"/>
          <p:cNvSpPr txBox="true"/>
          <p:nvPr/>
        </p:nvSpPr>
        <p:spPr>
          <a:xfrm rot="0">
            <a:off x="3270504" y="222607"/>
            <a:ext cx="11182470" cy="723892"/>
          </a:xfrm>
          <a:prstGeom prst="rect">
            <a:avLst/>
          </a:prstGeom>
        </p:spPr>
        <p:txBody>
          <a:bodyPr anchor="t" rtlCol="false" tIns="0" lIns="0" bIns="0" rIns="0">
            <a:spAutoFit/>
          </a:bodyPr>
          <a:lstStyle/>
          <a:p>
            <a:pPr algn="ctr">
              <a:lnSpc>
                <a:spcPts val="5399"/>
              </a:lnSpc>
              <a:spcBef>
                <a:spcPct val="0"/>
              </a:spcBef>
            </a:pPr>
            <a:r>
              <a:rPr lang="en-US" sz="4999">
                <a:solidFill>
                  <a:srgbClr val="A1212C"/>
                </a:solidFill>
                <a:latin typeface="Helvetica Bold"/>
              </a:rPr>
              <a:t>Data Akun Tersambung ke MongoDB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683085" y="3586481"/>
            <a:ext cx="8921829" cy="1557019"/>
          </a:xfrm>
          <a:prstGeom prst="rect">
            <a:avLst/>
          </a:prstGeom>
        </p:spPr>
        <p:txBody>
          <a:bodyPr anchor="t" rtlCol="false" tIns="0" lIns="0" bIns="0" rIns="0">
            <a:spAutoFit/>
          </a:bodyPr>
          <a:lstStyle/>
          <a:p>
            <a:pPr algn="ctr">
              <a:lnSpc>
                <a:spcPts val="12880"/>
              </a:lnSpc>
            </a:pPr>
            <a:r>
              <a:rPr lang="en-US" sz="9200">
                <a:solidFill>
                  <a:srgbClr val="000000"/>
                </a:solidFill>
                <a:latin typeface="Montserrat Bold"/>
              </a:rPr>
              <a:t>TERIMA</a:t>
            </a:r>
            <a:r>
              <a:rPr lang="en-US" sz="9200">
                <a:solidFill>
                  <a:srgbClr val="A1212C"/>
                </a:solidFill>
                <a:latin typeface="Montserrat Bold"/>
              </a:rPr>
              <a:t>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74974" y="8408695"/>
            <a:ext cx="4948571" cy="2795943"/>
          </a:xfrm>
          <a:custGeom>
            <a:avLst/>
            <a:gdLst/>
            <a:ahLst/>
            <a:cxnLst/>
            <a:rect r="r" b="b" t="t" l="l"/>
            <a:pathLst>
              <a:path h="2795943" w="4948571">
                <a:moveTo>
                  <a:pt x="0" y="0"/>
                </a:moveTo>
                <a:lnTo>
                  <a:pt x="4948571" y="0"/>
                </a:lnTo>
                <a:lnTo>
                  <a:pt x="4948571" y="2795942"/>
                </a:lnTo>
                <a:lnTo>
                  <a:pt x="0" y="2795942"/>
                </a:lnTo>
                <a:lnTo>
                  <a:pt x="0" y="0"/>
                </a:lnTo>
                <a:close/>
              </a:path>
            </a:pathLst>
          </a:custGeom>
          <a:blipFill>
            <a:blip r:embed="rId3"/>
            <a:stretch>
              <a:fillRect l="0" t="0" r="0" b="0"/>
            </a:stretch>
          </a:blipFill>
        </p:spPr>
      </p:sp>
      <p:sp>
        <p:nvSpPr>
          <p:cNvPr name="Freeform 4" id="4"/>
          <p:cNvSpPr/>
          <p:nvPr/>
        </p:nvSpPr>
        <p:spPr>
          <a:xfrm flipH="false" flipV="false" rot="338496">
            <a:off x="10847929" y="-595348"/>
            <a:ext cx="6330245" cy="1962376"/>
          </a:xfrm>
          <a:custGeom>
            <a:avLst/>
            <a:gdLst/>
            <a:ahLst/>
            <a:cxnLst/>
            <a:rect r="r" b="b" t="t" l="l"/>
            <a:pathLst>
              <a:path h="1962376" w="6330245">
                <a:moveTo>
                  <a:pt x="0" y="0"/>
                </a:moveTo>
                <a:lnTo>
                  <a:pt x="6330246" y="0"/>
                </a:lnTo>
                <a:lnTo>
                  <a:pt x="6330246" y="1962376"/>
                </a:lnTo>
                <a:lnTo>
                  <a:pt x="0" y="1962376"/>
                </a:lnTo>
                <a:lnTo>
                  <a:pt x="0" y="0"/>
                </a:lnTo>
                <a:close/>
              </a:path>
            </a:pathLst>
          </a:custGeom>
          <a:blipFill>
            <a:blip r:embed="rId4"/>
            <a:stretch>
              <a:fillRect l="0" t="0" r="0" b="0"/>
            </a:stretch>
          </a:blipFill>
        </p:spPr>
      </p:sp>
      <p:sp>
        <p:nvSpPr>
          <p:cNvPr name="TextBox 5" id="5"/>
          <p:cNvSpPr txBox="true"/>
          <p:nvPr/>
        </p:nvSpPr>
        <p:spPr>
          <a:xfrm rot="0">
            <a:off x="1189435" y="1178125"/>
            <a:ext cx="16230600" cy="9525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A1212C"/>
                </a:solidFill>
                <a:latin typeface="Helvetica Bold"/>
              </a:rPr>
              <a:t>Latar Belakang</a:t>
            </a:r>
          </a:p>
        </p:txBody>
      </p:sp>
      <p:sp>
        <p:nvSpPr>
          <p:cNvPr name="TextBox 6" id="6"/>
          <p:cNvSpPr txBox="true"/>
          <p:nvPr/>
        </p:nvSpPr>
        <p:spPr>
          <a:xfrm rot="0">
            <a:off x="1189435" y="2511758"/>
            <a:ext cx="15801972" cy="3842753"/>
          </a:xfrm>
          <a:prstGeom prst="rect">
            <a:avLst/>
          </a:prstGeom>
        </p:spPr>
        <p:txBody>
          <a:bodyPr anchor="t" rtlCol="false" tIns="0" lIns="0" bIns="0" rIns="0">
            <a:spAutoFit/>
          </a:bodyPr>
          <a:lstStyle/>
          <a:p>
            <a:pPr algn="just" marL="0" indent="0" lvl="0">
              <a:lnSpc>
                <a:spcPts val="3444"/>
              </a:lnSpc>
              <a:spcBef>
                <a:spcPct val="0"/>
              </a:spcBef>
            </a:pPr>
            <a:r>
              <a:rPr lang="en-US" sz="2460">
                <a:solidFill>
                  <a:srgbClr val="000000"/>
                </a:solidFill>
                <a:latin typeface="Montserrat"/>
              </a:rPr>
              <a:t>Indonesia yang kaya akan rempah-rempahnya sering menghadapi </a:t>
            </a:r>
            <a:r>
              <a:rPr lang="en-US" sz="2460">
                <a:solidFill>
                  <a:srgbClr val="A1212C"/>
                </a:solidFill>
                <a:latin typeface="Montserrat"/>
              </a:rPr>
              <a:t>tantangan dalam memasarkan produk</a:t>
            </a:r>
            <a:r>
              <a:rPr lang="en-US" sz="2460">
                <a:solidFill>
                  <a:srgbClr val="000000"/>
                </a:solidFill>
                <a:latin typeface="Montserrat"/>
              </a:rPr>
              <a:t> secara langsung kepada konsumen. Umumnya, konsumen memperoleh rempah-rempah melalui distributor, yang </a:t>
            </a:r>
            <a:r>
              <a:rPr lang="en-US" sz="2460">
                <a:solidFill>
                  <a:srgbClr val="A1212C"/>
                </a:solidFill>
                <a:latin typeface="Montserrat"/>
              </a:rPr>
              <a:t>meningkatkan harga jual akhir produk</a:t>
            </a:r>
            <a:r>
              <a:rPr lang="en-US" sz="2460">
                <a:solidFill>
                  <a:srgbClr val="000000"/>
                </a:solidFill>
                <a:latin typeface="Montserrat"/>
              </a:rPr>
              <a:t>. Selain itu, masalah lain seperti penggunaan pestisida berlebihan atau kurangnya standar sanitasi dalam pengolahan rempah-rempah juga </a:t>
            </a:r>
            <a:r>
              <a:rPr lang="en-US" sz="2460">
                <a:solidFill>
                  <a:srgbClr val="A1212C"/>
                </a:solidFill>
                <a:latin typeface="Montserrat"/>
              </a:rPr>
              <a:t>merusak kualitas produk</a:t>
            </a:r>
            <a:r>
              <a:rPr lang="en-US" sz="2460">
                <a:solidFill>
                  <a:srgbClr val="000000"/>
                </a:solidFill>
                <a:latin typeface="Montserrat"/>
              </a:rPr>
              <a:t>. Untuk mengatasi hal ini, pembuatan sebuah website spice shop menjadi solusi yang efektif. Diharapkan, website ini akan menjadi platform yang efektif untuk memfasilitasi transaksi langsung antara produsen dan konsumen rempah-rempah, mengurangi ketergantungan pada distributor, serta memastikan mutu produk melalui sistem jaminan kualitas yang terintegrasi.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053477" y="-750767"/>
            <a:ext cx="2813247" cy="2465428"/>
          </a:xfrm>
          <a:custGeom>
            <a:avLst/>
            <a:gdLst/>
            <a:ahLst/>
            <a:cxnLst/>
            <a:rect r="r" b="b" t="t" l="l"/>
            <a:pathLst>
              <a:path h="2465428" w="2813247">
                <a:moveTo>
                  <a:pt x="0" y="0"/>
                </a:moveTo>
                <a:lnTo>
                  <a:pt x="2813247" y="0"/>
                </a:lnTo>
                <a:lnTo>
                  <a:pt x="2813247" y="2465427"/>
                </a:lnTo>
                <a:lnTo>
                  <a:pt x="0" y="2465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48740" y="1114234"/>
            <a:ext cx="15590520"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Perubahan Metodologi</a:t>
            </a:r>
          </a:p>
        </p:txBody>
      </p:sp>
      <p:sp>
        <p:nvSpPr>
          <p:cNvPr name="TextBox 5" id="5"/>
          <p:cNvSpPr txBox="true"/>
          <p:nvPr/>
        </p:nvSpPr>
        <p:spPr>
          <a:xfrm rot="0">
            <a:off x="1028700" y="2382649"/>
            <a:ext cx="15910560" cy="4710737"/>
          </a:xfrm>
          <a:prstGeom prst="rect">
            <a:avLst/>
          </a:prstGeom>
        </p:spPr>
        <p:txBody>
          <a:bodyPr anchor="t" rtlCol="false" tIns="0" lIns="0" bIns="0" rIns="0">
            <a:spAutoFit/>
          </a:bodyPr>
          <a:lstStyle/>
          <a:p>
            <a:pPr algn="just" marL="462994" indent="-231497" lvl="1">
              <a:lnSpc>
                <a:spcPts val="3402"/>
              </a:lnSpc>
            </a:pPr>
            <a:r>
              <a:rPr lang="en-US" sz="2558">
                <a:solidFill>
                  <a:srgbClr val="000000"/>
                </a:solidFill>
                <a:latin typeface="Montserrat"/>
              </a:rPr>
              <a:t>Sebelum menggunakan metodologi incremental ini, pilihan pertama yang terlintas adalah metodologi waterfall. </a:t>
            </a:r>
            <a:r>
              <a:rPr lang="en-US" sz="2558">
                <a:solidFill>
                  <a:srgbClr val="A1212C"/>
                </a:solidFill>
                <a:latin typeface="Montserrat"/>
              </a:rPr>
              <a:t>Metode Waterfall adalah salah satu model SDLC (System Development Life Cycle) yang sering digunakan dalam pengembangan perangkat lunak. Model ini menggunakan pendekatan yang sistematis dan berurutan.</a:t>
            </a:r>
            <a:r>
              <a:rPr lang="en-US" sz="2558">
                <a:solidFill>
                  <a:srgbClr val="000000"/>
                </a:solidFill>
                <a:latin typeface="Montserrat"/>
              </a:rPr>
              <a:t> Yang berarti sebelum bisa melanjutkan ke tahapan selanjutnya maka tahapan sebelumnya harus diselesaikan terlebih dahulu. Oleh karena metode waterfall harus dieksekusi secara berurutan dan memiliki keterbatasan dalam perubahan, metodologi yang digunakan diubah menjadi metode incremental. Metodologi ini dipilih karena tahapannya lebih fleksible, indentifikasi dan perbaikan bug lebih mudah, dapat melakukan penyempurnaan berkala pada fitur-fitur website sesuai dengan kebutuhan pengguna, serta dapat menghemat pengeluaran dari pengembangan website ini.</a:t>
            </a:r>
          </a:p>
        </p:txBody>
      </p:sp>
      <p:sp>
        <p:nvSpPr>
          <p:cNvPr name="Freeform 6" id="6"/>
          <p:cNvSpPr/>
          <p:nvPr/>
        </p:nvSpPr>
        <p:spPr>
          <a:xfrm flipH="false" flipV="false" rot="0">
            <a:off x="774974" y="8408695"/>
            <a:ext cx="4948571" cy="2795943"/>
          </a:xfrm>
          <a:custGeom>
            <a:avLst/>
            <a:gdLst/>
            <a:ahLst/>
            <a:cxnLst/>
            <a:rect r="r" b="b" t="t" l="l"/>
            <a:pathLst>
              <a:path h="2795943" w="4948571">
                <a:moveTo>
                  <a:pt x="0" y="0"/>
                </a:moveTo>
                <a:lnTo>
                  <a:pt x="4948571" y="0"/>
                </a:lnTo>
                <a:lnTo>
                  <a:pt x="4948571" y="2795942"/>
                </a:lnTo>
                <a:lnTo>
                  <a:pt x="0" y="2795942"/>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74974" y="8408695"/>
            <a:ext cx="4948571" cy="2795943"/>
          </a:xfrm>
          <a:custGeom>
            <a:avLst/>
            <a:gdLst/>
            <a:ahLst/>
            <a:cxnLst/>
            <a:rect r="r" b="b" t="t" l="l"/>
            <a:pathLst>
              <a:path h="2795943" w="4948571">
                <a:moveTo>
                  <a:pt x="0" y="0"/>
                </a:moveTo>
                <a:lnTo>
                  <a:pt x="4948571" y="0"/>
                </a:lnTo>
                <a:lnTo>
                  <a:pt x="4948571" y="2795942"/>
                </a:lnTo>
                <a:lnTo>
                  <a:pt x="0" y="2795942"/>
                </a:lnTo>
                <a:lnTo>
                  <a:pt x="0" y="0"/>
                </a:lnTo>
                <a:close/>
              </a:path>
            </a:pathLst>
          </a:custGeom>
          <a:blipFill>
            <a:blip r:embed="rId3"/>
            <a:stretch>
              <a:fillRect l="0" t="0" r="0" b="0"/>
            </a:stretch>
          </a:blipFill>
        </p:spPr>
      </p:sp>
      <p:sp>
        <p:nvSpPr>
          <p:cNvPr name="Freeform 4" id="4"/>
          <p:cNvSpPr/>
          <p:nvPr/>
        </p:nvSpPr>
        <p:spPr>
          <a:xfrm flipH="false" flipV="false" rot="-10373528">
            <a:off x="15381923" y="-1272153"/>
            <a:ext cx="3754755" cy="4114800"/>
          </a:xfrm>
          <a:custGeom>
            <a:avLst/>
            <a:gdLst/>
            <a:ahLst/>
            <a:cxnLst/>
            <a:rect r="r" b="b" t="t" l="l"/>
            <a:pathLst>
              <a:path h="4114800" w="3754755">
                <a:moveTo>
                  <a:pt x="0" y="0"/>
                </a:moveTo>
                <a:lnTo>
                  <a:pt x="3754755" y="0"/>
                </a:lnTo>
                <a:lnTo>
                  <a:pt x="37547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740" y="1114234"/>
            <a:ext cx="15590520"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Pengertian Metodologi</a:t>
            </a:r>
          </a:p>
        </p:txBody>
      </p:sp>
      <p:sp>
        <p:nvSpPr>
          <p:cNvPr name="TextBox 6" id="6"/>
          <p:cNvSpPr txBox="true"/>
          <p:nvPr/>
        </p:nvSpPr>
        <p:spPr>
          <a:xfrm rot="0">
            <a:off x="1028700" y="2355860"/>
            <a:ext cx="15910560" cy="2567612"/>
          </a:xfrm>
          <a:prstGeom prst="rect">
            <a:avLst/>
          </a:prstGeom>
        </p:spPr>
        <p:txBody>
          <a:bodyPr anchor="t" rtlCol="false" tIns="0" lIns="0" bIns="0" rIns="0">
            <a:spAutoFit/>
          </a:bodyPr>
          <a:lstStyle/>
          <a:p>
            <a:pPr algn="just">
              <a:lnSpc>
                <a:spcPts val="3402"/>
              </a:lnSpc>
            </a:pPr>
            <a:r>
              <a:rPr lang="en-US" sz="2558">
                <a:solidFill>
                  <a:srgbClr val="000000"/>
                </a:solidFill>
                <a:latin typeface="Montserrat"/>
              </a:rPr>
              <a:t>Dalam mengembangkan website ini, metodologi yang digunakan adalah metode incremental. Metode incremental adalah metode yang dimana requirement dipecah menjadi beberapa modul untuk diimplementasikan oleh tim pengembangan secara bertahap. Modul incremental terdiri dari beberapa tahap, mulai dari analisis, design, pemrograman (coding), testing, verification, implementasi dan tidak lupa pemeliharaan. </a:t>
            </a:r>
          </a:p>
          <a:p>
            <a:pPr algn="just" marL="462994" indent="-231497" lvl="1">
              <a:lnSpc>
                <a:spcPts val="34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74974" y="8408695"/>
            <a:ext cx="4948571" cy="2795943"/>
          </a:xfrm>
          <a:custGeom>
            <a:avLst/>
            <a:gdLst/>
            <a:ahLst/>
            <a:cxnLst/>
            <a:rect r="r" b="b" t="t" l="l"/>
            <a:pathLst>
              <a:path h="2795943" w="4948571">
                <a:moveTo>
                  <a:pt x="0" y="0"/>
                </a:moveTo>
                <a:lnTo>
                  <a:pt x="4948571" y="0"/>
                </a:lnTo>
                <a:lnTo>
                  <a:pt x="4948571" y="2795942"/>
                </a:lnTo>
                <a:lnTo>
                  <a:pt x="0" y="2795942"/>
                </a:lnTo>
                <a:lnTo>
                  <a:pt x="0" y="0"/>
                </a:lnTo>
                <a:close/>
              </a:path>
            </a:pathLst>
          </a:custGeom>
          <a:blipFill>
            <a:blip r:embed="rId3"/>
            <a:stretch>
              <a:fillRect l="0" t="0" r="0" b="0"/>
            </a:stretch>
          </a:blipFill>
        </p:spPr>
      </p:sp>
      <p:sp>
        <p:nvSpPr>
          <p:cNvPr name="Freeform 4" id="4"/>
          <p:cNvSpPr/>
          <p:nvPr/>
        </p:nvSpPr>
        <p:spPr>
          <a:xfrm flipH="false" flipV="false" rot="0">
            <a:off x="6138327" y="9472614"/>
            <a:ext cx="1780841" cy="1226554"/>
          </a:xfrm>
          <a:custGeom>
            <a:avLst/>
            <a:gdLst/>
            <a:ahLst/>
            <a:cxnLst/>
            <a:rect r="r" b="b" t="t" l="l"/>
            <a:pathLst>
              <a:path h="1226554" w="1780841">
                <a:moveTo>
                  <a:pt x="0" y="0"/>
                </a:moveTo>
                <a:lnTo>
                  <a:pt x="1780841" y="0"/>
                </a:lnTo>
                <a:lnTo>
                  <a:pt x="1780841" y="1226554"/>
                </a:lnTo>
                <a:lnTo>
                  <a:pt x="0" y="1226554"/>
                </a:lnTo>
                <a:lnTo>
                  <a:pt x="0" y="0"/>
                </a:lnTo>
                <a:close/>
              </a:path>
            </a:pathLst>
          </a:custGeom>
          <a:blipFill>
            <a:blip r:embed="rId4"/>
            <a:stretch>
              <a:fillRect l="0" t="0" r="0" b="0"/>
            </a:stretch>
          </a:blipFill>
        </p:spPr>
      </p:sp>
      <p:sp>
        <p:nvSpPr>
          <p:cNvPr name="TextBox 5" id="5"/>
          <p:cNvSpPr txBox="true"/>
          <p:nvPr/>
        </p:nvSpPr>
        <p:spPr>
          <a:xfrm rot="0">
            <a:off x="1348740" y="1114234"/>
            <a:ext cx="15590520"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Kelebihan &amp; Kekurangan </a:t>
            </a:r>
            <a:r>
              <a:rPr lang="en-US" sz="6000">
                <a:solidFill>
                  <a:srgbClr val="A1212C"/>
                </a:solidFill>
                <a:latin typeface="Helvetica Bold"/>
              </a:rPr>
              <a:t>Metodologi</a:t>
            </a:r>
          </a:p>
        </p:txBody>
      </p:sp>
      <p:sp>
        <p:nvSpPr>
          <p:cNvPr name="TextBox 6" id="6"/>
          <p:cNvSpPr txBox="true"/>
          <p:nvPr/>
        </p:nvSpPr>
        <p:spPr>
          <a:xfrm rot="0">
            <a:off x="1028700" y="2355860"/>
            <a:ext cx="15910560" cy="5567987"/>
          </a:xfrm>
          <a:prstGeom prst="rect">
            <a:avLst/>
          </a:prstGeom>
        </p:spPr>
        <p:txBody>
          <a:bodyPr anchor="t" rtlCol="false" tIns="0" lIns="0" bIns="0" rIns="0">
            <a:spAutoFit/>
          </a:bodyPr>
          <a:lstStyle/>
          <a:p>
            <a:pPr algn="just">
              <a:lnSpc>
                <a:spcPts val="3402"/>
              </a:lnSpc>
            </a:pPr>
            <a:r>
              <a:rPr lang="en-US" sz="2558">
                <a:solidFill>
                  <a:srgbClr val="A1212C"/>
                </a:solidFill>
                <a:latin typeface="Montserrat Bold"/>
              </a:rPr>
              <a:t>Kelebihan:</a:t>
            </a:r>
            <a:r>
              <a:rPr lang="en-US" sz="2558">
                <a:solidFill>
                  <a:srgbClr val="000000"/>
                </a:solidFill>
                <a:latin typeface="Montserrat"/>
              </a:rPr>
              <a:t> </a:t>
            </a:r>
          </a:p>
          <a:p>
            <a:pPr algn="just">
              <a:lnSpc>
                <a:spcPts val="3402"/>
              </a:lnSpc>
            </a:pPr>
            <a:r>
              <a:rPr lang="en-US" sz="2558">
                <a:solidFill>
                  <a:srgbClr val="000000"/>
                </a:solidFill>
                <a:latin typeface="Montserrat"/>
              </a:rPr>
              <a:t>- Lebih fleksibel karena dikerjakan secara bertahap.</a:t>
            </a:r>
          </a:p>
          <a:p>
            <a:pPr algn="just">
              <a:lnSpc>
                <a:spcPts val="3402"/>
              </a:lnSpc>
            </a:pPr>
            <a:r>
              <a:rPr lang="en-US" sz="2558">
                <a:solidFill>
                  <a:srgbClr val="000000"/>
                </a:solidFill>
                <a:latin typeface="Montserrat"/>
              </a:rPr>
              <a:t>- Indentifikasi dan perbaikan bug lebih mudah.</a:t>
            </a:r>
          </a:p>
          <a:p>
            <a:pPr algn="l">
              <a:lnSpc>
                <a:spcPts val="3402"/>
              </a:lnSpc>
            </a:pPr>
            <a:r>
              <a:rPr lang="en-US" sz="2558">
                <a:solidFill>
                  <a:srgbClr val="000000"/>
                </a:solidFill>
                <a:latin typeface="Montserrat"/>
              </a:rPr>
              <a:t>- Dapat melakukan penyempurnaan berkala pada fitur-fitur website sesuai dengan kebutuhan pengguna.</a:t>
            </a:r>
          </a:p>
          <a:p>
            <a:pPr algn="l">
              <a:lnSpc>
                <a:spcPts val="3402"/>
              </a:lnSpc>
            </a:pPr>
            <a:r>
              <a:rPr lang="en-US" sz="2558">
                <a:solidFill>
                  <a:srgbClr val="000000"/>
                </a:solidFill>
                <a:latin typeface="Montserrat"/>
              </a:rPr>
              <a:t>- Dapat menghemat penggunaan sumber daya</a:t>
            </a:r>
          </a:p>
          <a:p>
            <a:pPr algn="l">
              <a:lnSpc>
                <a:spcPts val="3402"/>
              </a:lnSpc>
            </a:pPr>
          </a:p>
          <a:p>
            <a:pPr algn="l">
              <a:lnSpc>
                <a:spcPts val="3402"/>
              </a:lnSpc>
            </a:pPr>
            <a:r>
              <a:rPr lang="en-US" sz="2558">
                <a:solidFill>
                  <a:srgbClr val="A1212C"/>
                </a:solidFill>
                <a:latin typeface="Montserrat Bold"/>
              </a:rPr>
              <a:t>Kekurangan:</a:t>
            </a:r>
          </a:p>
          <a:p>
            <a:pPr algn="l">
              <a:lnSpc>
                <a:spcPts val="3402"/>
              </a:lnSpc>
            </a:pPr>
            <a:r>
              <a:rPr lang="en-US" sz="2558">
                <a:solidFill>
                  <a:srgbClr val="000000"/>
                </a:solidFill>
                <a:latin typeface="Montserrat"/>
              </a:rPr>
              <a:t>- Memerlukan koordinasi antar tim pengembang yang baik, agar tidak terjadi miskomunikasi.</a:t>
            </a:r>
          </a:p>
          <a:p>
            <a:pPr algn="l">
              <a:lnSpc>
                <a:spcPts val="3402"/>
              </a:lnSpc>
            </a:pPr>
            <a:r>
              <a:rPr lang="en-US" sz="2558">
                <a:solidFill>
                  <a:srgbClr val="000000"/>
                </a:solidFill>
                <a:latin typeface="Montserrat"/>
              </a:rPr>
              <a:t>- Jika terjadi masalah pada satu unit, perlu memperbaiki atau memantau semua unit yang terlibat/terkait</a:t>
            </a:r>
          </a:p>
          <a:p>
            <a:pPr algn="l">
              <a:lnSpc>
                <a:spcPts val="3402"/>
              </a:lnSpc>
            </a:pPr>
            <a:r>
              <a:rPr lang="en-US" sz="2558">
                <a:solidFill>
                  <a:srgbClr val="000000"/>
                </a:solidFill>
                <a:latin typeface="Montserrat"/>
              </a:rPr>
              <a:t>- Memiliki potensial untuk overlapping</a:t>
            </a:r>
          </a:p>
          <a:p>
            <a:pPr algn="just" marL="462994" indent="-231497" lvl="1">
              <a:lnSpc>
                <a:spcPts val="340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262" y="1976438"/>
            <a:ext cx="7493486" cy="3686217"/>
          </a:xfrm>
          <a:custGeom>
            <a:avLst/>
            <a:gdLst/>
            <a:ahLst/>
            <a:cxnLst/>
            <a:rect r="r" b="b" t="t" l="l"/>
            <a:pathLst>
              <a:path h="3686217" w="7493486">
                <a:moveTo>
                  <a:pt x="0" y="0"/>
                </a:moveTo>
                <a:lnTo>
                  <a:pt x="7493486" y="0"/>
                </a:lnTo>
                <a:lnTo>
                  <a:pt x="7493486" y="3686217"/>
                </a:lnTo>
                <a:lnTo>
                  <a:pt x="0" y="3686217"/>
                </a:lnTo>
                <a:lnTo>
                  <a:pt x="0" y="0"/>
                </a:lnTo>
                <a:close/>
              </a:path>
            </a:pathLst>
          </a:custGeom>
          <a:blipFill>
            <a:blip r:embed="rId2"/>
            <a:stretch>
              <a:fillRect l="0" t="0" r="0" b="0"/>
            </a:stretch>
          </a:blipFill>
        </p:spPr>
      </p:sp>
      <p:sp>
        <p:nvSpPr>
          <p:cNvPr name="Freeform 3" id="3"/>
          <p:cNvSpPr/>
          <p:nvPr/>
        </p:nvSpPr>
        <p:spPr>
          <a:xfrm flipH="false" flipV="false" rot="0">
            <a:off x="1408262" y="6113088"/>
            <a:ext cx="7493486" cy="3666693"/>
          </a:xfrm>
          <a:custGeom>
            <a:avLst/>
            <a:gdLst/>
            <a:ahLst/>
            <a:cxnLst/>
            <a:rect r="r" b="b" t="t" l="l"/>
            <a:pathLst>
              <a:path h="3666693" w="7493486">
                <a:moveTo>
                  <a:pt x="0" y="0"/>
                </a:moveTo>
                <a:lnTo>
                  <a:pt x="7493486" y="0"/>
                </a:lnTo>
                <a:lnTo>
                  <a:pt x="7493486" y="3666693"/>
                </a:lnTo>
                <a:lnTo>
                  <a:pt x="0" y="3666693"/>
                </a:lnTo>
                <a:lnTo>
                  <a:pt x="0" y="0"/>
                </a:lnTo>
                <a:close/>
              </a:path>
            </a:pathLst>
          </a:custGeom>
          <a:blipFill>
            <a:blip r:embed="rId3"/>
            <a:stretch>
              <a:fillRect l="0" t="0" r="0" b="0"/>
            </a:stretch>
          </a:blipFill>
        </p:spPr>
      </p:sp>
      <p:sp>
        <p:nvSpPr>
          <p:cNvPr name="Freeform 4" id="4"/>
          <p:cNvSpPr/>
          <p:nvPr/>
        </p:nvSpPr>
        <p:spPr>
          <a:xfrm flipH="false" flipV="false" rot="0">
            <a:off x="9765814" y="6113088"/>
            <a:ext cx="7493486" cy="3666693"/>
          </a:xfrm>
          <a:custGeom>
            <a:avLst/>
            <a:gdLst/>
            <a:ahLst/>
            <a:cxnLst/>
            <a:rect r="r" b="b" t="t" l="l"/>
            <a:pathLst>
              <a:path h="3666693" w="7493486">
                <a:moveTo>
                  <a:pt x="0" y="0"/>
                </a:moveTo>
                <a:lnTo>
                  <a:pt x="7493486" y="0"/>
                </a:lnTo>
                <a:lnTo>
                  <a:pt x="7493486" y="3666693"/>
                </a:lnTo>
                <a:lnTo>
                  <a:pt x="0" y="3666693"/>
                </a:lnTo>
                <a:lnTo>
                  <a:pt x="0" y="0"/>
                </a:lnTo>
                <a:close/>
              </a:path>
            </a:pathLst>
          </a:custGeom>
          <a:blipFill>
            <a:blip r:embed="rId4"/>
            <a:stretch>
              <a:fillRect l="0" t="0" r="0" b="0"/>
            </a:stretch>
          </a:blipFill>
        </p:spPr>
      </p:sp>
      <p:sp>
        <p:nvSpPr>
          <p:cNvPr name="Freeform 5" id="5"/>
          <p:cNvSpPr/>
          <p:nvPr/>
        </p:nvSpPr>
        <p:spPr>
          <a:xfrm flipH="false" flipV="false" rot="0">
            <a:off x="9765814" y="1976438"/>
            <a:ext cx="7493486" cy="3690122"/>
          </a:xfrm>
          <a:custGeom>
            <a:avLst/>
            <a:gdLst/>
            <a:ahLst/>
            <a:cxnLst/>
            <a:rect r="r" b="b" t="t" l="l"/>
            <a:pathLst>
              <a:path h="3690122" w="7493486">
                <a:moveTo>
                  <a:pt x="0" y="0"/>
                </a:moveTo>
                <a:lnTo>
                  <a:pt x="7493486" y="0"/>
                </a:lnTo>
                <a:lnTo>
                  <a:pt x="7493486" y="3690122"/>
                </a:lnTo>
                <a:lnTo>
                  <a:pt x="0" y="3690122"/>
                </a:lnTo>
                <a:lnTo>
                  <a:pt x="0" y="0"/>
                </a:lnTo>
                <a:close/>
              </a:path>
            </a:pathLst>
          </a:custGeom>
          <a:blipFill>
            <a:blip r:embed="rId5"/>
            <a:stretch>
              <a:fillRect l="0" t="0" r="0" b="0"/>
            </a:stretch>
          </a:blipFill>
        </p:spPr>
      </p:sp>
      <p:sp>
        <p:nvSpPr>
          <p:cNvPr name="Freeform 6" id="6"/>
          <p:cNvSpPr/>
          <p:nvPr/>
        </p:nvSpPr>
        <p:spPr>
          <a:xfrm flipH="false" flipV="false" rot="5400000">
            <a:off x="5437853" y="5854077"/>
            <a:ext cx="7794250" cy="38971"/>
          </a:xfrm>
          <a:custGeom>
            <a:avLst/>
            <a:gdLst/>
            <a:ahLst/>
            <a:cxnLst/>
            <a:rect r="r" b="b" t="t" l="l"/>
            <a:pathLst>
              <a:path h="38971" w="7794250">
                <a:moveTo>
                  <a:pt x="0" y="0"/>
                </a:moveTo>
                <a:lnTo>
                  <a:pt x="7794251" y="0"/>
                </a:lnTo>
                <a:lnTo>
                  <a:pt x="7794251" y="38971"/>
                </a:lnTo>
                <a:lnTo>
                  <a:pt x="0" y="38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103947"/>
            <a:ext cx="16722599"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Tampilan Homepage dan Shop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0744" y="2248465"/>
            <a:ext cx="7394995" cy="3630060"/>
          </a:xfrm>
          <a:custGeom>
            <a:avLst/>
            <a:gdLst/>
            <a:ahLst/>
            <a:cxnLst/>
            <a:rect r="r" b="b" t="t" l="l"/>
            <a:pathLst>
              <a:path h="3630060" w="7394995">
                <a:moveTo>
                  <a:pt x="0" y="0"/>
                </a:moveTo>
                <a:lnTo>
                  <a:pt x="7394995" y="0"/>
                </a:lnTo>
                <a:lnTo>
                  <a:pt x="7394995" y="3630060"/>
                </a:lnTo>
                <a:lnTo>
                  <a:pt x="0" y="3630060"/>
                </a:lnTo>
                <a:lnTo>
                  <a:pt x="0" y="0"/>
                </a:lnTo>
                <a:close/>
              </a:path>
            </a:pathLst>
          </a:custGeom>
          <a:blipFill>
            <a:blip r:embed="rId2"/>
            <a:stretch>
              <a:fillRect l="0" t="0" r="0" b="0"/>
            </a:stretch>
          </a:blipFill>
        </p:spPr>
      </p:sp>
      <p:sp>
        <p:nvSpPr>
          <p:cNvPr name="Freeform 3" id="3"/>
          <p:cNvSpPr/>
          <p:nvPr/>
        </p:nvSpPr>
        <p:spPr>
          <a:xfrm flipH="false" flipV="false" rot="0">
            <a:off x="1180744" y="6154750"/>
            <a:ext cx="7394995" cy="3649328"/>
          </a:xfrm>
          <a:custGeom>
            <a:avLst/>
            <a:gdLst/>
            <a:ahLst/>
            <a:cxnLst/>
            <a:rect r="r" b="b" t="t" l="l"/>
            <a:pathLst>
              <a:path h="3649328" w="7394995">
                <a:moveTo>
                  <a:pt x="0" y="0"/>
                </a:moveTo>
                <a:lnTo>
                  <a:pt x="7394995" y="0"/>
                </a:lnTo>
                <a:lnTo>
                  <a:pt x="7394995" y="3649327"/>
                </a:lnTo>
                <a:lnTo>
                  <a:pt x="0" y="3649327"/>
                </a:lnTo>
                <a:lnTo>
                  <a:pt x="0" y="0"/>
                </a:lnTo>
                <a:close/>
              </a:path>
            </a:pathLst>
          </a:custGeom>
          <a:blipFill>
            <a:blip r:embed="rId3"/>
            <a:stretch>
              <a:fillRect l="0" t="0" r="0" b="0"/>
            </a:stretch>
          </a:blipFill>
        </p:spPr>
      </p:sp>
      <p:sp>
        <p:nvSpPr>
          <p:cNvPr name="Freeform 4" id="4"/>
          <p:cNvSpPr/>
          <p:nvPr/>
        </p:nvSpPr>
        <p:spPr>
          <a:xfrm flipH="false" flipV="false" rot="0">
            <a:off x="9872147" y="6174017"/>
            <a:ext cx="7387153" cy="3630060"/>
          </a:xfrm>
          <a:custGeom>
            <a:avLst/>
            <a:gdLst/>
            <a:ahLst/>
            <a:cxnLst/>
            <a:rect r="r" b="b" t="t" l="l"/>
            <a:pathLst>
              <a:path h="3630060" w="7387153">
                <a:moveTo>
                  <a:pt x="0" y="0"/>
                </a:moveTo>
                <a:lnTo>
                  <a:pt x="7387153" y="0"/>
                </a:lnTo>
                <a:lnTo>
                  <a:pt x="7387153" y="3630060"/>
                </a:lnTo>
                <a:lnTo>
                  <a:pt x="0" y="3630060"/>
                </a:lnTo>
                <a:lnTo>
                  <a:pt x="0" y="0"/>
                </a:lnTo>
                <a:close/>
              </a:path>
            </a:pathLst>
          </a:custGeom>
          <a:blipFill>
            <a:blip r:embed="rId4"/>
            <a:stretch>
              <a:fillRect l="0" t="0" r="0" b="0"/>
            </a:stretch>
          </a:blipFill>
        </p:spPr>
      </p:sp>
      <p:sp>
        <p:nvSpPr>
          <p:cNvPr name="Freeform 5" id="5"/>
          <p:cNvSpPr/>
          <p:nvPr/>
        </p:nvSpPr>
        <p:spPr>
          <a:xfrm flipH="false" flipV="false" rot="-10249701">
            <a:off x="14831921" y="7731909"/>
            <a:ext cx="763685" cy="2282755"/>
          </a:xfrm>
          <a:custGeom>
            <a:avLst/>
            <a:gdLst/>
            <a:ahLst/>
            <a:cxnLst/>
            <a:rect r="r" b="b" t="t" l="l"/>
            <a:pathLst>
              <a:path h="2282755" w="763685">
                <a:moveTo>
                  <a:pt x="0" y="0"/>
                </a:moveTo>
                <a:lnTo>
                  <a:pt x="763685" y="0"/>
                </a:lnTo>
                <a:lnTo>
                  <a:pt x="763685" y="2282755"/>
                </a:lnTo>
                <a:lnTo>
                  <a:pt x="0" y="2282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76060" y="2260198"/>
            <a:ext cx="7379327" cy="3630060"/>
          </a:xfrm>
          <a:custGeom>
            <a:avLst/>
            <a:gdLst/>
            <a:ahLst/>
            <a:cxnLst/>
            <a:rect r="r" b="b" t="t" l="l"/>
            <a:pathLst>
              <a:path h="3630060" w="7379327">
                <a:moveTo>
                  <a:pt x="0" y="0"/>
                </a:moveTo>
                <a:lnTo>
                  <a:pt x="7379327" y="0"/>
                </a:lnTo>
                <a:lnTo>
                  <a:pt x="7379327" y="3630060"/>
                </a:lnTo>
                <a:lnTo>
                  <a:pt x="0" y="3630060"/>
                </a:lnTo>
                <a:lnTo>
                  <a:pt x="0" y="0"/>
                </a:lnTo>
                <a:close/>
              </a:path>
            </a:pathLst>
          </a:custGeom>
          <a:blipFill>
            <a:blip r:embed="rId7"/>
            <a:stretch>
              <a:fillRect l="0" t="0" r="0" b="0"/>
            </a:stretch>
          </a:blipFill>
        </p:spPr>
      </p:sp>
      <p:sp>
        <p:nvSpPr>
          <p:cNvPr name="TextBox 7" id="7"/>
          <p:cNvSpPr txBox="true"/>
          <p:nvPr/>
        </p:nvSpPr>
        <p:spPr>
          <a:xfrm rot="0">
            <a:off x="1028700" y="1103947"/>
            <a:ext cx="16722599"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Tampilan Recipes, Comment dan Footer</a:t>
            </a:r>
          </a:p>
        </p:txBody>
      </p:sp>
      <p:sp>
        <p:nvSpPr>
          <p:cNvPr name="TextBox 8" id="8"/>
          <p:cNvSpPr txBox="true"/>
          <p:nvPr/>
        </p:nvSpPr>
        <p:spPr>
          <a:xfrm rot="0">
            <a:off x="11689553" y="9737402"/>
            <a:ext cx="3367326"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A1212C"/>
                </a:solidFill>
                <a:latin typeface="Montserrat"/>
              </a:rPr>
              <a:t>Fitur Comment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8658" y="1226461"/>
            <a:ext cx="14630684" cy="8614231"/>
          </a:xfrm>
          <a:custGeom>
            <a:avLst/>
            <a:gdLst/>
            <a:ahLst/>
            <a:cxnLst/>
            <a:rect r="r" b="b" t="t" l="l"/>
            <a:pathLst>
              <a:path h="8614231" w="14630684">
                <a:moveTo>
                  <a:pt x="0" y="0"/>
                </a:moveTo>
                <a:lnTo>
                  <a:pt x="14630684" y="0"/>
                </a:lnTo>
                <a:lnTo>
                  <a:pt x="14630684" y="8614231"/>
                </a:lnTo>
                <a:lnTo>
                  <a:pt x="0" y="8614231"/>
                </a:lnTo>
                <a:lnTo>
                  <a:pt x="0" y="0"/>
                </a:lnTo>
                <a:close/>
              </a:path>
            </a:pathLst>
          </a:custGeom>
          <a:blipFill>
            <a:blip r:embed="rId2"/>
            <a:stretch>
              <a:fillRect l="0" t="0" r="0" b="0"/>
            </a:stretch>
          </a:blipFill>
        </p:spPr>
      </p:sp>
      <p:sp>
        <p:nvSpPr>
          <p:cNvPr name="TextBox 3" id="3"/>
          <p:cNvSpPr txBox="true"/>
          <p:nvPr/>
        </p:nvSpPr>
        <p:spPr>
          <a:xfrm rot="0">
            <a:off x="1698069" y="353971"/>
            <a:ext cx="13159632"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Comment Tersambung ke MongoDb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7594" y="1989878"/>
            <a:ext cx="15172812" cy="7455947"/>
          </a:xfrm>
          <a:custGeom>
            <a:avLst/>
            <a:gdLst/>
            <a:ahLst/>
            <a:cxnLst/>
            <a:rect r="r" b="b" t="t" l="l"/>
            <a:pathLst>
              <a:path h="7455947" w="15172812">
                <a:moveTo>
                  <a:pt x="0" y="0"/>
                </a:moveTo>
                <a:lnTo>
                  <a:pt x="15172812" y="0"/>
                </a:lnTo>
                <a:lnTo>
                  <a:pt x="15172812" y="7455947"/>
                </a:lnTo>
                <a:lnTo>
                  <a:pt x="0" y="7455947"/>
                </a:lnTo>
                <a:lnTo>
                  <a:pt x="0" y="0"/>
                </a:lnTo>
                <a:close/>
              </a:path>
            </a:pathLst>
          </a:custGeom>
          <a:blipFill>
            <a:blip r:embed="rId2"/>
            <a:stretch>
              <a:fillRect l="0" t="0" r="0" b="0"/>
            </a:stretch>
          </a:blipFill>
        </p:spPr>
      </p:sp>
      <p:sp>
        <p:nvSpPr>
          <p:cNvPr name="Freeform 3" id="3"/>
          <p:cNvSpPr/>
          <p:nvPr/>
        </p:nvSpPr>
        <p:spPr>
          <a:xfrm flipH="false" flipV="false" rot="0">
            <a:off x="15055544" y="8165569"/>
            <a:ext cx="2609388" cy="1655305"/>
          </a:xfrm>
          <a:custGeom>
            <a:avLst/>
            <a:gdLst/>
            <a:ahLst/>
            <a:cxnLst/>
            <a:rect r="r" b="b" t="t" l="l"/>
            <a:pathLst>
              <a:path h="1655305" w="2609388">
                <a:moveTo>
                  <a:pt x="0" y="0"/>
                </a:moveTo>
                <a:lnTo>
                  <a:pt x="2609388" y="0"/>
                </a:lnTo>
                <a:lnTo>
                  <a:pt x="2609388" y="1655305"/>
                </a:lnTo>
                <a:lnTo>
                  <a:pt x="0" y="1655305"/>
                </a:lnTo>
                <a:lnTo>
                  <a:pt x="0" y="0"/>
                </a:lnTo>
                <a:close/>
              </a:path>
            </a:pathLst>
          </a:custGeom>
          <a:blipFill>
            <a:blip r:embed="rId3"/>
            <a:stretch>
              <a:fillRect l="-296" t="-10802" r="-296" b="0"/>
            </a:stretch>
          </a:blipFill>
        </p:spPr>
      </p:sp>
      <p:sp>
        <p:nvSpPr>
          <p:cNvPr name="Freeform 4" id="4"/>
          <p:cNvSpPr/>
          <p:nvPr/>
        </p:nvSpPr>
        <p:spPr>
          <a:xfrm flipH="false" flipV="false" rot="-452122">
            <a:off x="1045105" y="1652271"/>
            <a:ext cx="1922320" cy="675215"/>
          </a:xfrm>
          <a:custGeom>
            <a:avLst/>
            <a:gdLst/>
            <a:ahLst/>
            <a:cxnLst/>
            <a:rect r="r" b="b" t="t" l="l"/>
            <a:pathLst>
              <a:path h="675215" w="1922320">
                <a:moveTo>
                  <a:pt x="0" y="0"/>
                </a:moveTo>
                <a:lnTo>
                  <a:pt x="1922320" y="0"/>
                </a:lnTo>
                <a:lnTo>
                  <a:pt x="1922320" y="675214"/>
                </a:lnTo>
                <a:lnTo>
                  <a:pt x="0" y="675214"/>
                </a:lnTo>
                <a:lnTo>
                  <a:pt x="0" y="0"/>
                </a:lnTo>
                <a:close/>
              </a:path>
            </a:pathLst>
          </a:custGeom>
          <a:blipFill>
            <a:blip r:embed="rId4"/>
            <a:stretch>
              <a:fillRect l="0" t="0" r="0" b="0"/>
            </a:stretch>
          </a:blipFill>
        </p:spPr>
      </p:sp>
      <p:sp>
        <p:nvSpPr>
          <p:cNvPr name="TextBox 5" id="5"/>
          <p:cNvSpPr txBox="true"/>
          <p:nvPr/>
        </p:nvSpPr>
        <p:spPr>
          <a:xfrm rot="0">
            <a:off x="4740354" y="1066800"/>
            <a:ext cx="8807291" cy="872490"/>
          </a:xfrm>
          <a:prstGeom prst="rect">
            <a:avLst/>
          </a:prstGeom>
        </p:spPr>
        <p:txBody>
          <a:bodyPr anchor="t" rtlCol="false" tIns="0" lIns="0" bIns="0" rIns="0">
            <a:spAutoFit/>
          </a:bodyPr>
          <a:lstStyle/>
          <a:p>
            <a:pPr algn="l">
              <a:lnSpc>
                <a:spcPts val="6480"/>
              </a:lnSpc>
            </a:pPr>
            <a:r>
              <a:rPr lang="en-US" sz="6000">
                <a:solidFill>
                  <a:srgbClr val="A1212C"/>
                </a:solidFill>
                <a:latin typeface="Helvetica Bold"/>
              </a:rPr>
              <a:t>Tampilan Bagian Insight</a:t>
            </a:r>
          </a:p>
        </p:txBody>
      </p:sp>
      <p:sp>
        <p:nvSpPr>
          <p:cNvPr name="TextBox 6" id="6"/>
          <p:cNvSpPr txBox="true"/>
          <p:nvPr/>
        </p:nvSpPr>
        <p:spPr>
          <a:xfrm rot="0">
            <a:off x="2006265" y="5727599"/>
            <a:ext cx="3882866"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Fitur Insight Histor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DAGEWm553BA</dc:identifier>
  <dcterms:modified xsi:type="dcterms:W3CDTF">2011-08-01T06:04:30Z</dcterms:modified>
  <cp:revision>1</cp:revision>
  <dc:title>Tugas Backend</dc:title>
</cp:coreProperties>
</file>